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0" r:id="rId3"/>
    <p:sldId id="287" r:id="rId4"/>
    <p:sldId id="293" r:id="rId5"/>
    <p:sldId id="292" r:id="rId6"/>
    <p:sldId id="288" r:id="rId7"/>
    <p:sldId id="294" r:id="rId8"/>
    <p:sldId id="316" r:id="rId9"/>
    <p:sldId id="315" r:id="rId10"/>
    <p:sldId id="296" r:id="rId11"/>
    <p:sldId id="297" r:id="rId12"/>
    <p:sldId id="303" r:id="rId13"/>
    <p:sldId id="295" r:id="rId14"/>
    <p:sldId id="317" r:id="rId15"/>
    <p:sldId id="318" r:id="rId16"/>
    <p:sldId id="319" r:id="rId17"/>
    <p:sldId id="320" r:id="rId18"/>
    <p:sldId id="321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000"/>
    <a:srgbClr val="00FF00"/>
    <a:srgbClr val="E9EDF4"/>
    <a:srgbClr val="DDE3EE"/>
    <a:srgbClr val="D0D8E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6" autoAdjust="0"/>
    <p:restoredTop sz="94660"/>
  </p:normalViewPr>
  <p:slideViewPr>
    <p:cSldViewPr>
      <p:cViewPr>
        <p:scale>
          <a:sx n="66" d="100"/>
          <a:sy n="66" d="100"/>
        </p:scale>
        <p:origin x="-81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8/2/2011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598935"/>
            <a:ext cx="8064896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Improved Competitive Ratios for </a:t>
            </a:r>
            <a:r>
              <a:rPr lang="en-US" sz="3200" b="1" dirty="0" err="1" smtClean="0"/>
              <a:t>Submodular</a:t>
            </a:r>
            <a:r>
              <a:rPr lang="en-US" sz="3200" b="1" dirty="0" smtClean="0"/>
              <a:t> Secretary Problems</a:t>
            </a:r>
            <a:endParaRPr lang="en-US" sz="32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7236296" y="-51770"/>
            <a:ext cx="643456" cy="1896594"/>
            <a:chOff x="7092280" y="-244692"/>
            <a:chExt cx="787472" cy="2305540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970940"/>
              <a:ext cx="787472" cy="1089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 rot="889789">
              <a:off x="7235688" y="-244692"/>
              <a:ext cx="61266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dirty="0" smtClean="0">
                  <a:solidFill>
                    <a:schemeClr val="accent6"/>
                  </a:solidFill>
                </a:rPr>
                <a:t>?</a:t>
              </a:r>
              <a:endParaRPr lang="en-US" sz="72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-180528" y="3220392"/>
            <a:ext cx="387667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</a:rPr>
              <a:t>Moran </a:t>
            </a:r>
            <a:r>
              <a:rPr lang="en-US" sz="2800" dirty="0" smtClean="0">
                <a:solidFill>
                  <a:schemeClr val="tx1"/>
                </a:solidFill>
              </a:rPr>
              <a:t>Feldman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391038" y="3151798"/>
            <a:ext cx="2429434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Roy Schwartz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22686" y="3151798"/>
            <a:ext cx="3077506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Joseph (Seffi) Naor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3568" y="6237312"/>
            <a:ext cx="799288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Technion – Israel Institute of Technology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81922" name="Picture 2" descr="E:\Research\Papers\Submoduler\Non-Monotone + SAT\ICALP - Presentation\Figures\Technion2.jpe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4289866"/>
            <a:ext cx="1224136" cy="18221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Variants of the Secretary Problem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Many variants of the secretary problem were considered.</a:t>
            </a:r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Maximize the </a:t>
            </a:r>
            <a:r>
              <a:rPr lang="en-US" dirty="0" smtClean="0"/>
              <a:t>probability of every secretary to get </a:t>
            </a:r>
            <a:r>
              <a:rPr lang="en-US" dirty="0" smtClean="0"/>
              <a:t>hired, given that this probability must </a:t>
            </a:r>
            <a:r>
              <a:rPr lang="en-US" dirty="0" smtClean="0"/>
              <a:t>be independent of </a:t>
            </a:r>
            <a:r>
              <a:rPr lang="en-US" dirty="0" smtClean="0"/>
              <a:t>the </a:t>
            </a:r>
            <a:r>
              <a:rPr lang="en-US" dirty="0" smtClean="0"/>
              <a:t>arrival </a:t>
            </a:r>
            <a:r>
              <a:rPr lang="en-US" dirty="0" smtClean="0"/>
              <a:t>time of the secretary. </a:t>
            </a:r>
            <a:r>
              <a:rPr lang="en-US" dirty="0" smtClean="0"/>
              <a:t>[BJS10]</a:t>
            </a:r>
          </a:p>
          <a:p>
            <a:pPr lvl="1"/>
            <a:r>
              <a:rPr lang="en-US" dirty="0" smtClean="0"/>
              <a:t>Hire up to </a:t>
            </a:r>
            <a:r>
              <a:rPr lang="en-US" i="1" dirty="0" smtClean="0"/>
              <a:t>k</a:t>
            </a:r>
            <a:r>
              <a:rPr lang="en-US" dirty="0" smtClean="0"/>
              <a:t> secretaries with maximum total value. [Kleinberg05]</a:t>
            </a:r>
          </a:p>
          <a:p>
            <a:pPr lvl="1"/>
            <a:r>
              <a:rPr lang="en-US" dirty="0" smtClean="0"/>
              <a:t>Hire a set of secretaries with maximum total value which is independent in a given </a:t>
            </a:r>
            <a:r>
              <a:rPr lang="en-US" dirty="0" err="1" smtClean="0"/>
              <a:t>matroid</a:t>
            </a:r>
            <a:r>
              <a:rPr lang="en-US" dirty="0" smtClean="0"/>
              <a:t>. [BIK07]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kinds of objectives:</a:t>
            </a:r>
          </a:p>
          <a:p>
            <a:pPr lvl="1"/>
            <a:r>
              <a:rPr lang="en-US" dirty="0" smtClean="0"/>
              <a:t>Complete the job with maximum probability.</a:t>
            </a:r>
          </a:p>
          <a:p>
            <a:pPr lvl="1"/>
            <a:r>
              <a:rPr lang="en-US" dirty="0" smtClean="0"/>
              <a:t>Maximize a given objective functions.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the second kind of objectives, algorithms are usually evaluated by their competitive ratio.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05008" y="332656"/>
            <a:ext cx="787472" cy="108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16976" y="332656"/>
            <a:ext cx="787472" cy="108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528944" y="332656"/>
            <a:ext cx="787472" cy="108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4136"/>
            <a:ext cx="8229600" cy="54452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Notation</a:t>
            </a:r>
          </a:p>
          <a:p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 – An instance of a secretary problem.</a:t>
            </a:r>
          </a:p>
          <a:p>
            <a:r>
              <a:rPr lang="en-US" i="1" dirty="0" smtClean="0"/>
              <a:t>ALG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) – The value of an algorithm </a:t>
            </a:r>
            <a:r>
              <a:rPr lang="en-US" i="1" dirty="0" smtClean="0"/>
              <a:t>ALG</a:t>
            </a:r>
            <a:r>
              <a:rPr lang="en-US" dirty="0" smtClean="0"/>
              <a:t> on 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. Notice that </a:t>
            </a:r>
            <a:r>
              <a:rPr lang="en-US" i="1" dirty="0" smtClean="0"/>
              <a:t>ALG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) is a random variable of:</a:t>
            </a:r>
          </a:p>
          <a:p>
            <a:pPr lvl="1"/>
            <a:r>
              <a:rPr lang="en-US" dirty="0" smtClean="0"/>
              <a:t>The arrival times.</a:t>
            </a:r>
          </a:p>
          <a:p>
            <a:pPr lvl="1"/>
            <a:r>
              <a:rPr lang="en-US" dirty="0" smtClean="0"/>
              <a:t>The randomness of </a:t>
            </a:r>
            <a:r>
              <a:rPr lang="en-US" i="1" dirty="0" smtClean="0"/>
              <a:t>ALG</a:t>
            </a:r>
            <a:r>
              <a:rPr lang="en-US" dirty="0" smtClean="0"/>
              <a:t> itself.</a:t>
            </a:r>
          </a:p>
          <a:p>
            <a:r>
              <a:rPr lang="en-US" i="1" dirty="0" smtClean="0"/>
              <a:t>OPT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) – The value of the optimal </a:t>
            </a:r>
            <a:r>
              <a:rPr lang="en-US" u="sng" dirty="0" smtClean="0"/>
              <a:t>offline</a:t>
            </a:r>
            <a:r>
              <a:rPr lang="en-US" dirty="0" smtClean="0"/>
              <a:t> algorithm on 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>
                <a:latin typeface="Rockwell Condensed" pitchFamily="18" charset="0"/>
              </a:rPr>
              <a:t>.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An offline algorithm know all secretaries from the beginning.</a:t>
            </a:r>
          </a:p>
          <a:p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b="1" u="sng" dirty="0" smtClean="0">
                <a:latin typeface="+mj-lt"/>
              </a:rPr>
              <a:t>Competitive Ratio</a:t>
            </a: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dirty="0" smtClean="0">
                <a:latin typeface="+mj-lt"/>
              </a:rPr>
              <a:t>Definition:</a:t>
            </a:r>
          </a:p>
          <a:p>
            <a:pPr>
              <a:buNone/>
            </a:pPr>
            <a:endParaRPr lang="en-US" i="1" u="sng" dirty="0" smtClean="0">
              <a:latin typeface="+mj-lt"/>
            </a:endParaRPr>
          </a:p>
          <a:p>
            <a:pPr marL="0" indent="0">
              <a:buNone/>
            </a:pPr>
            <a:r>
              <a:rPr lang="en-US" b="1" dirty="0" smtClean="0">
                <a:latin typeface="+mj-lt"/>
              </a:rPr>
              <a:t>Remark</a:t>
            </a:r>
            <a:r>
              <a:rPr lang="en-US" dirty="0" smtClean="0">
                <a:latin typeface="+mj-lt"/>
              </a:rPr>
              <a:t>: This definition of the competitive ratio is adjusted for secretary problems.</a:t>
            </a:r>
            <a:endParaRPr lang="en-US" b="1" u="sng" dirty="0" smtClean="0">
              <a:latin typeface="+mj-lt"/>
            </a:endParaRPr>
          </a:p>
          <a:p>
            <a:endParaRPr lang="en-US" i="1" u="sng" dirty="0" smtClean="0">
              <a:latin typeface="+mj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3390900" y="4730750"/>
          <a:ext cx="1601788" cy="714375"/>
        </p:xfrm>
        <a:graphic>
          <a:graphicData uri="http://schemas.openxmlformats.org/presentationml/2006/ole">
            <p:oleObj spid="_x0000_s76804" name="Equation" r:id="rId3" imgW="939600" imgH="419040" progId="Equation.3">
              <p:embed/>
            </p:oleObj>
          </a:graphicData>
        </a:graphic>
      </p:graphicFrame>
      <p:pic>
        <p:nvPicPr>
          <p:cNvPr id="8" name="Picture 7" descr="C:\Documents and Settings\moranfe\Local Settings\Temporary Internet Files\Content.IE5\05LL1K6H\MCj0250407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226820"/>
            <a:ext cx="928694" cy="1120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Submodular</a:t>
            </a:r>
            <a:r>
              <a:rPr lang="en-US" dirty="0" smtClean="0"/>
              <a:t> Secretary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What is it?</a:t>
            </a:r>
          </a:p>
          <a:p>
            <a:pPr marL="0" indent="0">
              <a:buNone/>
            </a:pPr>
            <a:r>
              <a:rPr lang="en-US" dirty="0" smtClean="0"/>
              <a:t>A secretary problem where the objective function is to maximize a given </a:t>
            </a:r>
            <a:r>
              <a:rPr lang="en-US" dirty="0" err="1" smtClean="0"/>
              <a:t>submodular</a:t>
            </a:r>
            <a:r>
              <a:rPr lang="en-US" dirty="0" smtClean="0"/>
              <a:t> objective function.</a:t>
            </a:r>
          </a:p>
          <a:p>
            <a:pPr>
              <a:lnSpc>
                <a:spcPct val="70000"/>
              </a:lnSpc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What problems were considered?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0" indent="0">
              <a:buFont typeface="Arial" charset="0"/>
              <a:buChar char="•"/>
            </a:pPr>
            <a:endParaRPr lang="en-US" dirty="0" smtClean="0"/>
          </a:p>
          <a:p>
            <a:pPr marL="0" indent="0">
              <a:buFont typeface="Arial" charset="0"/>
              <a:buChar char="•"/>
            </a:pPr>
            <a:r>
              <a:rPr lang="en-US" dirty="0" smtClean="0"/>
              <a:t>NMS </a:t>
            </a:r>
            <a:r>
              <a:rPr lang="en-US" dirty="0" smtClean="0"/>
              <a:t>– Normalized Monotone </a:t>
            </a:r>
            <a:r>
              <a:rPr lang="en-US" dirty="0" err="1" smtClean="0"/>
              <a:t>Submodular</a:t>
            </a:r>
            <a:endParaRPr lang="en-US" dirty="0" smtClean="0"/>
          </a:p>
          <a:p>
            <a:pPr marL="0" indent="0">
              <a:buFont typeface="Arial" charset="0"/>
              <a:buChar char="•"/>
            </a:pPr>
            <a:r>
              <a:rPr lang="en-US" dirty="0" smtClean="0"/>
              <a:t>NS – Nonnegative </a:t>
            </a:r>
            <a:r>
              <a:rPr lang="en-US" dirty="0" err="1" smtClean="0"/>
              <a:t>Submodular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5" y="3068960"/>
          <a:ext cx="8352927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7"/>
                <a:gridCol w="2448272"/>
                <a:gridCol w="1872208"/>
                <a:gridCol w="720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Constraint</a:t>
                      </a:r>
                      <a:endParaRPr lang="en-US" dirty="0"/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Objective</a:t>
                      </a:r>
                      <a:r>
                        <a:rPr lang="en-US" baseline="0" dirty="0" smtClean="0"/>
                        <a:t> Function</a:t>
                      </a:r>
                      <a:endParaRPr lang="en-US" dirty="0"/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Previous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Our </a:t>
                      </a:r>
                      <a:r>
                        <a:rPr lang="en-US" baseline="0" dirty="0" smtClean="0"/>
                        <a:t>Result</a:t>
                      </a:r>
                      <a:endParaRPr lang="en-US" dirty="0"/>
                    </a:p>
                  </a:txBody>
                  <a:tcPr marL="0" marR="36000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Partition </a:t>
                      </a:r>
                      <a:r>
                        <a:rPr lang="en-US" dirty="0" err="1" smtClean="0"/>
                        <a:t>matroid</a:t>
                      </a:r>
                      <a:r>
                        <a:rPr lang="en-US" dirty="0" smtClean="0"/>
                        <a:t> constraint</a:t>
                      </a:r>
                    </a:p>
                    <a:p>
                      <a:r>
                        <a:rPr lang="en-US" dirty="0" smtClean="0"/>
                        <a:t>(given </a:t>
                      </a:r>
                      <a:r>
                        <a:rPr lang="en-US" i="1" dirty="0" smtClean="0"/>
                        <a:t>k</a:t>
                      </a:r>
                      <a:r>
                        <a:rPr lang="en-US" dirty="0" smtClean="0"/>
                        <a:t> predefined</a:t>
                      </a:r>
                      <a:r>
                        <a:rPr lang="en-US" baseline="0" dirty="0" smtClean="0"/>
                        <a:t> sets, </a:t>
                      </a:r>
                      <a:r>
                        <a:rPr lang="en-US" dirty="0" smtClean="0"/>
                        <a:t>h</a:t>
                      </a:r>
                      <a:r>
                        <a:rPr lang="en-US" i="0" dirty="0" smtClean="0"/>
                        <a:t>ire</a:t>
                      </a:r>
                      <a:r>
                        <a:rPr lang="en-US" baseline="0" dirty="0" smtClean="0"/>
                        <a:t> at most one secretary from each set)</a:t>
                      </a:r>
                      <a:endParaRPr lang="en-US" dirty="0"/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NS</a:t>
                      </a:r>
                      <a:endParaRPr lang="en-US" dirty="0" smtClean="0"/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5.55 ∙ 10</a:t>
                      </a:r>
                      <a:r>
                        <a:rPr lang="en-US" baseline="30000" dirty="0" smtClean="0"/>
                        <a:t>-5</a:t>
                      </a:r>
                      <a:r>
                        <a:rPr lang="en-US" dirty="0" smtClean="0"/>
                        <a:t> [GRST10]</a:t>
                      </a:r>
                      <a:endParaRPr lang="en-US" dirty="0"/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 marL="0" marR="3600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NMS</a:t>
                      </a:r>
                    </a:p>
                  </a:txBody>
                  <a:tcPr marL="0" marR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5.55 ∙ 10</a:t>
                      </a:r>
                      <a:r>
                        <a:rPr lang="en-US" baseline="30000" dirty="0" smtClean="0"/>
                        <a:t>-5</a:t>
                      </a:r>
                      <a:r>
                        <a:rPr lang="en-US" dirty="0" smtClean="0"/>
                        <a:t> [GRST10]</a:t>
                      </a:r>
                    </a:p>
                  </a:txBody>
                  <a:tcPr marL="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0.153</a:t>
                      </a:r>
                      <a:endParaRPr lang="en-US" dirty="0"/>
                    </a:p>
                  </a:txBody>
                  <a:tcPr marL="0" marR="3600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Uniform </a:t>
                      </a:r>
                      <a:r>
                        <a:rPr lang="en-US" dirty="0" err="1" smtClean="0"/>
                        <a:t>matroid</a:t>
                      </a:r>
                      <a:r>
                        <a:rPr lang="en-US" dirty="0" smtClean="0"/>
                        <a:t> constraint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(hire up to </a:t>
                      </a:r>
                      <a:r>
                        <a:rPr lang="en-US" i="1" dirty="0" smtClean="0"/>
                        <a:t>k</a:t>
                      </a:r>
                      <a:r>
                        <a:rPr lang="en-US" i="0" baseline="0" dirty="0" smtClean="0"/>
                        <a:t> secretaries)</a:t>
                      </a:r>
                      <a:endParaRPr lang="en-US" dirty="0" smtClean="0"/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NS</a:t>
                      </a:r>
                      <a:endParaRPr lang="en-US" dirty="0" smtClean="0"/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0.0169 [BHZ10]</a:t>
                      </a:r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0" marR="36000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NMS</a:t>
                      </a:r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0.0903 [BHZ10]</a:t>
                      </a:r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0.170</a:t>
                      </a:r>
                      <a:endParaRPr lang="en-US" dirty="0"/>
                    </a:p>
                  </a:txBody>
                  <a:tcPr marL="0" marR="3600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Knapsack constraint</a:t>
                      </a:r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NMS</a:t>
                      </a:r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0.0104 [BHZ10]</a:t>
                      </a:r>
                    </a:p>
                  </a:txBody>
                  <a:tcPr marL="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0.0184</a:t>
                      </a:r>
                      <a:endParaRPr lang="en-US" dirty="0"/>
                    </a:p>
                  </a:txBody>
                  <a:tcPr marL="0" marR="360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Secretary Problem over a Partition </a:t>
            </a:r>
            <a:r>
              <a:rPr lang="en-US" sz="2800" dirty="0" err="1" smtClean="0"/>
              <a:t>Matroid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Definition</a:t>
            </a:r>
          </a:p>
          <a:p>
            <a:r>
              <a:rPr lang="en-US" dirty="0" smtClean="0"/>
              <a:t>Each secretary belongs to one of </a:t>
            </a:r>
            <a:r>
              <a:rPr lang="en-US" i="1" dirty="0" smtClean="0"/>
              <a:t>k</a:t>
            </a:r>
            <a:r>
              <a:rPr lang="en-US" dirty="0" smtClean="0"/>
              <a:t> sets </a:t>
            </a:r>
            <a:r>
              <a:rPr lang="en-US" i="1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en-US" i="1" dirty="0" smtClean="0"/>
              <a:t>…</a:t>
            </a:r>
            <a:r>
              <a:rPr lang="en-US" dirty="0" smtClean="0"/>
              <a:t>,</a:t>
            </a:r>
            <a:r>
              <a:rPr lang="en-US" i="1" dirty="0" smtClean="0"/>
              <a:t>G</a:t>
            </a:r>
            <a:r>
              <a:rPr lang="en-US" i="1" baseline="-25000" dirty="0" smtClean="0"/>
              <a:t>k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 most one secretary of each set can be hired.</a:t>
            </a:r>
          </a:p>
          <a:p>
            <a:r>
              <a:rPr lang="en-US" dirty="0" smtClean="0"/>
              <a:t>Objective: maximize a given objective function over the set of hired secretaries.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Algorithm for linear objectives</a:t>
            </a:r>
          </a:p>
          <a:p>
            <a:pPr marL="0" indent="0">
              <a:buNone/>
            </a:pPr>
            <a:r>
              <a:rPr lang="en-US" dirty="0" smtClean="0"/>
              <a:t>Apply the algorithm for the standard secretary problem to each set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i</a:t>
            </a:r>
            <a:r>
              <a:rPr lang="en-US" dirty="0" smtClean="0"/>
              <a:t>, independently.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Theorem</a:t>
            </a:r>
          </a:p>
          <a:p>
            <a:pPr marL="0" indent="0">
              <a:buNone/>
            </a:pPr>
            <a:r>
              <a:rPr lang="en-US" dirty="0" smtClean="0"/>
              <a:t>The above algorithm is 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-competitive.</a:t>
            </a:r>
          </a:p>
          <a:p>
            <a:pPr marL="0" indent="0">
              <a:buNone/>
            </a:pPr>
            <a:r>
              <a:rPr lang="en-US" b="1" u="sng" dirty="0" smtClean="0"/>
              <a:t>Proof</a:t>
            </a:r>
          </a:p>
          <a:p>
            <a:pPr marL="0" indent="0">
              <a:buNone/>
            </a:pPr>
            <a:r>
              <a:rPr lang="en-US" dirty="0" smtClean="0"/>
              <a:t>Follows from the linearity of the expectation since each set is a completely independent instance of the secretary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620688"/>
            <a:ext cx="432048" cy="59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620688"/>
            <a:ext cx="432048" cy="59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>
          <a:xfrm rot="5400000">
            <a:off x="8028384" y="908720"/>
            <a:ext cx="57606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ular Callout 8"/>
          <p:cNvSpPr/>
          <p:nvPr/>
        </p:nvSpPr>
        <p:spPr>
          <a:xfrm>
            <a:off x="539552" y="1988840"/>
            <a:ext cx="7704856" cy="1944216"/>
          </a:xfrm>
          <a:prstGeom prst="wedgeRectCallout">
            <a:avLst>
              <a:gd name="adj1" fmla="val -36328"/>
              <a:gd name="adj2" fmla="val 923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u="sng" dirty="0" smtClean="0"/>
              <a:t>Remark</a:t>
            </a:r>
          </a:p>
          <a:p>
            <a:r>
              <a:rPr lang="en-US" sz="2400" dirty="0" smtClean="0"/>
              <a:t>Such a “black box” reduction works only for the alternative arrival process.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Secretary Problem over a Partition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Algorithm for </a:t>
            </a:r>
            <a:r>
              <a:rPr lang="en-US" b="1" u="sng" dirty="0" err="1" smtClean="0"/>
              <a:t>submodular</a:t>
            </a:r>
            <a:r>
              <a:rPr lang="en-US" b="1" u="sng" dirty="0" smtClean="0"/>
              <a:t> objectives</a:t>
            </a:r>
          </a:p>
          <a:p>
            <a:pPr marL="360363" indent="-360363">
              <a:buFont typeface="+mj-lt"/>
              <a:buAutoNum type="arabicPeriod"/>
            </a:pPr>
            <a:r>
              <a:rPr lang="en-US" dirty="0" smtClean="0"/>
              <a:t>Inspect all secretaries till time </a:t>
            </a:r>
            <a:r>
              <a:rPr lang="en-US" i="1" dirty="0" smtClean="0"/>
              <a:t>t</a:t>
            </a:r>
            <a:r>
              <a:rPr lang="en-US" dirty="0" smtClean="0"/>
              <a:t> = ½.</a:t>
            </a:r>
          </a:p>
          <a:p>
            <a:pPr marL="360363" indent="-360363">
              <a:buFont typeface="+mj-lt"/>
              <a:buAutoNum type="arabicPeriod"/>
            </a:pPr>
            <a:r>
              <a:rPr lang="en-US" dirty="0" smtClean="0"/>
              <a:t>Interview the rest of the secretaries. Hire secretary </a:t>
            </a:r>
            <a:r>
              <a:rPr lang="en-US" i="1" dirty="0" smtClean="0"/>
              <a:t>s</a:t>
            </a:r>
            <a:r>
              <a:rPr lang="en-US" dirty="0" smtClean="0"/>
              <a:t> from set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i</a:t>
            </a:r>
            <a:r>
              <a:rPr lang="en-US" dirty="0" smtClean="0"/>
              <a:t>, if:</a:t>
            </a:r>
          </a:p>
          <a:p>
            <a:pPr marL="817563" lvl="1" indent="-360363">
              <a:buFont typeface="Wingdings" pitchFamily="2" charset="2"/>
              <a:buChar char="§"/>
            </a:pPr>
            <a:r>
              <a:rPr lang="en-US" sz="3200" dirty="0" smtClean="0"/>
              <a:t>No secretary of </a:t>
            </a:r>
            <a:r>
              <a:rPr lang="en-US" sz="3200" i="1" dirty="0" err="1" smtClean="0"/>
              <a:t>G</a:t>
            </a:r>
            <a:r>
              <a:rPr lang="en-US" sz="3200" i="1" baseline="-25000" dirty="0" err="1" smtClean="0"/>
              <a:t>i</a:t>
            </a:r>
            <a:r>
              <a:rPr lang="en-US" sz="3200" dirty="0" smtClean="0"/>
              <a:t> was hired before.</a:t>
            </a:r>
          </a:p>
          <a:p>
            <a:pPr marL="817563" lvl="1" indent="-360363">
              <a:buFont typeface="Wingdings" pitchFamily="2" charset="2"/>
              <a:buChar char="§"/>
            </a:pPr>
            <a:r>
              <a:rPr lang="en-US" sz="3200" dirty="0" smtClean="0"/>
              <a:t>Among the secretaries of </a:t>
            </a:r>
            <a:r>
              <a:rPr lang="en-US" sz="3200" i="1" dirty="0" err="1" smtClean="0"/>
              <a:t>G</a:t>
            </a:r>
            <a:r>
              <a:rPr lang="en-US" sz="3200" i="1" baseline="-25000" dirty="0" err="1" smtClean="0"/>
              <a:t>i</a:t>
            </a:r>
            <a:r>
              <a:rPr lang="en-US" sz="3200" dirty="0" smtClean="0"/>
              <a:t> seen so far, </a:t>
            </a:r>
            <a:r>
              <a:rPr lang="en-US" sz="3200" i="1" dirty="0" smtClean="0"/>
              <a:t>s</a:t>
            </a:r>
            <a:r>
              <a:rPr lang="en-US" sz="3200" dirty="0" smtClean="0"/>
              <a:t> maximizes </a:t>
            </a:r>
            <a:r>
              <a:rPr lang="en-US" sz="3200" i="1" dirty="0" err="1" smtClean="0"/>
              <a:t>f</a:t>
            </a:r>
            <a:r>
              <a:rPr lang="en-US" sz="3200" i="1" baseline="-25000" dirty="0" err="1" smtClean="0"/>
              <a:t>s</a:t>
            </a:r>
            <a:r>
              <a:rPr lang="en-US" sz="3200" dirty="0" smtClean="0"/>
              <a:t>(</a:t>
            </a:r>
            <a:r>
              <a:rPr lang="en-US" sz="3200" i="1" dirty="0" smtClean="0"/>
              <a:t>R</a:t>
            </a:r>
            <a:r>
              <a:rPr lang="en-US" sz="3200" dirty="0" smtClean="0"/>
              <a:t>), where </a:t>
            </a:r>
            <a:r>
              <a:rPr lang="en-US" sz="3200" i="1" dirty="0" smtClean="0"/>
              <a:t>R</a:t>
            </a:r>
            <a:r>
              <a:rPr lang="en-US" sz="3200" dirty="0" smtClean="0"/>
              <a:t> is the set of secretaries hired so far.</a:t>
            </a:r>
          </a:p>
          <a:p>
            <a:pPr marL="417513" indent="-360363">
              <a:buNone/>
            </a:pPr>
            <a:endParaRPr lang="en-US" dirty="0" smtClean="0"/>
          </a:p>
          <a:p>
            <a:pPr marL="417513" indent="-360363">
              <a:buNone/>
            </a:pPr>
            <a:r>
              <a:rPr lang="en-US" b="1" u="sng" dirty="0" smtClean="0"/>
              <a:t>Remark</a:t>
            </a:r>
          </a:p>
          <a:p>
            <a:pPr marL="87313" indent="0">
              <a:buNone/>
            </a:pPr>
            <a:r>
              <a:rPr lang="en-US" dirty="0" smtClean="0"/>
              <a:t>For linear functions the above algorithm degenerates to the previous one, with a different threshold time.</a:t>
            </a:r>
          </a:p>
          <a:p>
            <a:pPr marL="417513" indent="-360363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Theorem</a:t>
            </a:r>
          </a:p>
          <a:p>
            <a:pPr marL="0" indent="0">
              <a:buNone/>
            </a:pPr>
            <a:r>
              <a:rPr lang="en-US" dirty="0" smtClean="0"/>
              <a:t>The above algorithm is (1 – </a:t>
            </a:r>
            <a:r>
              <a:rPr lang="en-US" dirty="0" err="1" smtClean="0"/>
              <a:t>ln</a:t>
            </a:r>
            <a:r>
              <a:rPr lang="en-US" dirty="0" smtClean="0"/>
              <a:t> 2) / 2 ≈ 0.153-competitive.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620688"/>
            <a:ext cx="432048" cy="59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620688"/>
            <a:ext cx="432048" cy="59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>
          <a:xfrm rot="5400000">
            <a:off x="8028384" y="908720"/>
            <a:ext cx="57606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Secretary Problem over a Uniform </a:t>
            </a:r>
            <a:r>
              <a:rPr lang="en-US" sz="2800" dirty="0" err="1" smtClean="0"/>
              <a:t>Matroid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Definition</a:t>
            </a:r>
          </a:p>
          <a:p>
            <a:r>
              <a:rPr lang="en-US" dirty="0" smtClean="0"/>
              <a:t>Hire at most </a:t>
            </a:r>
            <a:r>
              <a:rPr lang="en-US" i="1" dirty="0" smtClean="0"/>
              <a:t>k</a:t>
            </a:r>
            <a:r>
              <a:rPr lang="en-US" dirty="0" smtClean="0"/>
              <a:t> secretaries.</a:t>
            </a:r>
          </a:p>
          <a:p>
            <a:r>
              <a:rPr lang="en-US" dirty="0" smtClean="0"/>
              <a:t>Objective: maximize a given objective function over the set of hired secretaries.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Algorithm for linear objectives</a:t>
            </a:r>
          </a:p>
          <a:p>
            <a:pPr marL="0" indent="0">
              <a:buNone/>
            </a:pPr>
            <a:r>
              <a:rPr lang="en-US" dirty="0" smtClean="0"/>
              <a:t>Divide time into </a:t>
            </a:r>
            <a:r>
              <a:rPr lang="en-US" i="1" dirty="0" smtClean="0"/>
              <a:t>k</a:t>
            </a:r>
            <a:r>
              <a:rPr lang="en-US" dirty="0" smtClean="0"/>
              <a:t> intervals. Apply the algorithm for the classical secretary problem to each interval separately.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Theorem</a:t>
            </a:r>
          </a:p>
          <a:p>
            <a:pPr marL="0" indent="0">
              <a:buNone/>
            </a:pPr>
            <a:r>
              <a:rPr lang="en-US" dirty="0" smtClean="0"/>
              <a:t>The above algorithm is (</a:t>
            </a:r>
            <a:r>
              <a:rPr lang="en-US" i="1" dirty="0" smtClean="0"/>
              <a:t>e</a:t>
            </a:r>
            <a:r>
              <a:rPr lang="en-US" dirty="0" smtClean="0"/>
              <a:t> – 1)∙</a:t>
            </a:r>
            <a:r>
              <a:rPr lang="en-US" i="1" dirty="0" smtClean="0"/>
              <a:t>e</a:t>
            </a:r>
            <a:r>
              <a:rPr lang="en-US" baseline="30000" dirty="0" smtClean="0"/>
              <a:t>-2</a:t>
            </a:r>
            <a:r>
              <a:rPr lang="en-US" dirty="0" smtClean="0"/>
              <a:t>-competitive.</a:t>
            </a:r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r>
              <a:rPr lang="en-US" b="1" u="sng" dirty="0" smtClean="0"/>
              <a:t>Remarks</a:t>
            </a:r>
          </a:p>
          <a:p>
            <a:pPr marL="363538" indent="-363538"/>
            <a:r>
              <a:rPr lang="en-US" dirty="0" smtClean="0"/>
              <a:t>The above algorithm is the analog for the alternative arrival process of the algorithm of [BHZ10].</a:t>
            </a:r>
          </a:p>
          <a:p>
            <a:pPr marL="363538" indent="-363538"/>
            <a:r>
              <a:rPr lang="en-US" dirty="0" smtClean="0"/>
              <a:t>Better algorithms are known for the linear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6497" name="Picture 1" descr="C:\Documents and Settings\moranfe\Local Settings\Temporary Internet Files\Content.IE5\I9F2M22G\MC9000600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04664"/>
            <a:ext cx="936104" cy="987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Secretary Problem over a Uniform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931224" cy="38884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Lemma</a:t>
            </a:r>
          </a:p>
          <a:p>
            <a:pPr>
              <a:buNone/>
            </a:pPr>
            <a:r>
              <a:rPr lang="en-US" dirty="0" smtClean="0"/>
              <a:t>Let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 be the best secretary in the </a:t>
            </a:r>
            <a:r>
              <a:rPr lang="en-US" i="1" dirty="0" err="1" smtClean="0"/>
              <a:t>i</a:t>
            </a:r>
            <a:r>
              <a:rPr lang="en-US" i="1" baseline="30000" dirty="0" err="1" smtClean="0"/>
              <a:t>th</a:t>
            </a:r>
            <a:r>
              <a:rPr lang="en-US" dirty="0" smtClean="0"/>
              <a:t> interval, then: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Proof</a:t>
            </a:r>
          </a:p>
          <a:p>
            <a:r>
              <a:rPr lang="en-US" dirty="0" smtClean="0"/>
              <a:t>The probability that an interval will get no secretary of </a:t>
            </a:r>
            <a:r>
              <a:rPr lang="en-US" i="1" dirty="0" smtClean="0"/>
              <a:t>OPT</a:t>
            </a:r>
            <a:r>
              <a:rPr lang="en-US" dirty="0" smtClean="0"/>
              <a:t> is:</a:t>
            </a:r>
          </a:p>
          <a:p>
            <a:endParaRPr lang="en-US" dirty="0" smtClean="0"/>
          </a:p>
          <a:p>
            <a:r>
              <a:rPr lang="en-US" dirty="0" smtClean="0"/>
              <a:t>For every interval </a:t>
            </a:r>
            <a:r>
              <a:rPr lang="en-US" i="1" dirty="0" err="1" smtClean="0"/>
              <a:t>i</a:t>
            </a:r>
            <a:r>
              <a:rPr lang="en-US" dirty="0" smtClean="0"/>
              <a:t>, let us select a random representative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from the secretaries of </a:t>
            </a:r>
            <a:r>
              <a:rPr lang="en-US" i="1" dirty="0" smtClean="0"/>
              <a:t>OPT</a:t>
            </a:r>
            <a:r>
              <a:rPr lang="en-US" dirty="0" smtClean="0"/>
              <a:t> in interval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03699" y="2353199"/>
          <a:ext cx="2016373" cy="571745"/>
        </p:xfrm>
        <a:graphic>
          <a:graphicData uri="http://schemas.openxmlformats.org/presentationml/2006/ole">
            <p:oleObj spid="_x0000_s100354" name="Equation" r:id="rId3" imgW="1612800" imgH="457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419872" y="3573016"/>
          <a:ext cx="1498545" cy="792088"/>
        </p:xfrm>
        <a:graphic>
          <a:graphicData uri="http://schemas.openxmlformats.org/presentationml/2006/ole">
            <p:oleObj spid="_x0000_s100355" name="Equation" r:id="rId4" imgW="888840" imgH="469800" progId="Equation.3">
              <p:embed/>
            </p:oleObj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827584" y="6021288"/>
            <a:ext cx="7272808" cy="677689"/>
            <a:chOff x="827584" y="6021288"/>
            <a:chExt cx="7272808" cy="677689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827584" y="6237312"/>
              <a:ext cx="727280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2663788" y="6129300"/>
              <a:ext cx="2160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6048164" y="6129300"/>
              <a:ext cx="2160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635896" y="6237312"/>
              <a:ext cx="1276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Interval </a:t>
              </a:r>
              <a:r>
                <a:rPr lang="en-US" sz="2400" i="1" dirty="0" err="1" smtClean="0"/>
                <a:t>i</a:t>
              </a:r>
              <a:endParaRPr lang="en-US" sz="2400" i="1" dirty="0"/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5567324"/>
            <a:ext cx="432048" cy="59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5567324"/>
            <a:ext cx="432048" cy="59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5567324"/>
            <a:ext cx="432048" cy="59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Oval 19"/>
          <p:cNvSpPr/>
          <p:nvPr/>
        </p:nvSpPr>
        <p:spPr>
          <a:xfrm>
            <a:off x="4716016" y="5517232"/>
            <a:ext cx="576064" cy="79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" descr="C:\Documents and Settings\moranfe\Local Settings\Temporary Internet Files\Content.IE5\I9F2M22G\MC90006001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404664"/>
            <a:ext cx="936104" cy="987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Secretary Problem over a Uniform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</a:t>
            </a:r>
            <a:r>
              <a:rPr lang="en-US" i="1" dirty="0" smtClean="0"/>
              <a:t>k</a:t>
            </a:r>
            <a:r>
              <a:rPr lang="en-US" dirty="0" smtClean="0"/>
              <a:t> intervals and in expectation at least (1-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i="1" dirty="0" smtClean="0"/>
              <a:t>)k</a:t>
            </a:r>
            <a:r>
              <a:rPr lang="en-US" dirty="0" smtClean="0"/>
              <a:t> representatives.</a:t>
            </a:r>
            <a:endParaRPr lang="en-US" i="1" dirty="0" smtClean="0"/>
          </a:p>
          <a:p>
            <a:r>
              <a:rPr lang="en-US" dirty="0" smtClean="0"/>
              <a:t>By symmetry, every secretary is a representative with probability at least 1-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.</a:t>
            </a:r>
          </a:p>
          <a:p>
            <a:r>
              <a:rPr lang="en-US" dirty="0" smtClean="0"/>
              <a:t>By linearity of the expectation: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Proof of the Theorem [the algorithm’s </a:t>
            </a:r>
            <a:r>
              <a:rPr lang="en-US" b="1" u="sng" dirty="0" err="1" smtClean="0"/>
              <a:t>compeitive</a:t>
            </a:r>
            <a:r>
              <a:rPr lang="en-US" b="1" u="sng" dirty="0" smtClean="0"/>
              <a:t> ratio]</a:t>
            </a:r>
          </a:p>
          <a:p>
            <a:r>
              <a:rPr lang="en-US" dirty="0" smtClean="0"/>
              <a:t>Fix the distribution of secretaries among intervals.</a:t>
            </a:r>
          </a:p>
          <a:p>
            <a:r>
              <a:rPr lang="en-US" dirty="0" smtClean="0"/>
              <a:t>In expectation, the value collected in the </a:t>
            </a:r>
            <a:r>
              <a:rPr lang="en-US" i="1" dirty="0" err="1" smtClean="0"/>
              <a:t>i</a:t>
            </a:r>
            <a:r>
              <a:rPr lang="en-US" i="1" baseline="30000" dirty="0" err="1" smtClean="0"/>
              <a:t>th</a:t>
            </a:r>
            <a:r>
              <a:rPr lang="en-US" dirty="0" smtClean="0"/>
              <a:t> interval is at least 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 ∙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expected value of the algorithm is at least:</a:t>
            </a:r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2430463" y="3357563"/>
          <a:ext cx="3741737" cy="654050"/>
        </p:xfrm>
        <a:graphic>
          <a:graphicData uri="http://schemas.openxmlformats.org/presentationml/2006/ole">
            <p:oleObj spid="_x0000_s101380" name="Equation" r:id="rId3" imgW="2616120" imgH="457200" progId="Equation.3">
              <p:embed/>
            </p:oleObj>
          </a:graphicData>
        </a:graphic>
      </p:graphicFrame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3491880" y="5949280"/>
          <a:ext cx="2333625" cy="571500"/>
        </p:xfrm>
        <a:graphic>
          <a:graphicData uri="http://schemas.openxmlformats.org/presentationml/2006/ole">
            <p:oleObj spid="_x0000_s101381" name="Equation" r:id="rId4" imgW="1866600" imgH="457200" progId="Equation.3">
              <p:embed/>
            </p:oleObj>
          </a:graphicData>
        </a:graphic>
      </p:graphicFrame>
      <p:pic>
        <p:nvPicPr>
          <p:cNvPr id="9" name="Picture 1" descr="C:\Documents and Settings\moranfe\Local Settings\Temporary Internet Files\Content.IE5\I9F2M22G\MC90006001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404664"/>
            <a:ext cx="936104" cy="987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Secretary Problem over a Uniform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Algorithm for </a:t>
            </a:r>
            <a:r>
              <a:rPr lang="en-US" b="1" u="sng" dirty="0" err="1" smtClean="0"/>
              <a:t>submodular</a:t>
            </a:r>
            <a:r>
              <a:rPr lang="en-US" b="1" u="sng" dirty="0" smtClean="0"/>
              <a:t> objectives</a:t>
            </a:r>
          </a:p>
          <a:p>
            <a:pPr marL="360363" indent="-360363"/>
            <a:r>
              <a:rPr lang="en-US" dirty="0" smtClean="0"/>
              <a:t>Same as the algorithm for linear objectives.</a:t>
            </a:r>
          </a:p>
          <a:p>
            <a:pPr marL="360363" indent="-360363"/>
            <a:r>
              <a:rPr lang="en-US" dirty="0" smtClean="0"/>
              <a:t>Inside every intervals, consider the marginal contributions of the secretaries, instead of their weights.</a:t>
            </a:r>
            <a:endParaRPr lang="en-US" sz="3200" dirty="0" smtClean="0"/>
          </a:p>
          <a:p>
            <a:pPr marL="417513" indent="-360363">
              <a:buNone/>
            </a:pPr>
            <a:endParaRPr lang="en-US" dirty="0" smtClean="0"/>
          </a:p>
          <a:p>
            <a:pPr marL="417513" indent="-360363">
              <a:buNone/>
            </a:pPr>
            <a:r>
              <a:rPr lang="en-US" b="1" u="sng" dirty="0" smtClean="0"/>
              <a:t>Remark</a:t>
            </a:r>
          </a:p>
          <a:p>
            <a:pPr marL="87313" indent="0">
              <a:buNone/>
            </a:pPr>
            <a:r>
              <a:rPr lang="en-US" dirty="0" smtClean="0"/>
              <a:t>For linear functions the above algorithm degenerates to the previous one.</a:t>
            </a:r>
          </a:p>
          <a:p>
            <a:pPr marL="417513" indent="-360363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Theorem</a:t>
            </a:r>
          </a:p>
          <a:p>
            <a:pPr marL="0" indent="0">
              <a:buNone/>
            </a:pPr>
            <a:r>
              <a:rPr lang="en-US" dirty="0" smtClean="0"/>
              <a:t>The above algorithm is (</a:t>
            </a:r>
            <a:r>
              <a:rPr lang="en-US" i="1" dirty="0" smtClean="0"/>
              <a:t>e</a:t>
            </a:r>
            <a:r>
              <a:rPr lang="en-US" dirty="0" smtClean="0"/>
              <a:t> – 1) / (</a:t>
            </a:r>
            <a:r>
              <a:rPr lang="en-US" i="1" dirty="0" smtClean="0"/>
              <a:t>e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i="1" dirty="0" smtClean="0"/>
              <a:t>e</a:t>
            </a:r>
            <a:r>
              <a:rPr lang="en-US" dirty="0" smtClean="0"/>
              <a:t>) ≈ 0.170-competitive.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7" name="Picture 1" descr="C:\Documents and Settings\moranfe\Local Settings\Temporary Internet Files\Content.IE5\I9F2M22G\MC9000600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04664"/>
            <a:ext cx="936104" cy="987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classical secretary problem</a:t>
            </a:r>
          </a:p>
          <a:p>
            <a:pPr lvl="1"/>
            <a:r>
              <a:rPr lang="en-US" sz="2400" dirty="0" smtClean="0"/>
              <a:t>Algorithm</a:t>
            </a:r>
          </a:p>
          <a:p>
            <a:pPr lvl="1"/>
            <a:r>
              <a:rPr lang="en-US" sz="2400" dirty="0" smtClean="0"/>
              <a:t>Alternative arrival process</a:t>
            </a:r>
          </a:p>
          <a:p>
            <a:r>
              <a:rPr lang="en-US" sz="2800" dirty="0" err="1" smtClean="0"/>
              <a:t>Prelimineries</a:t>
            </a:r>
            <a:endParaRPr lang="en-US" sz="2800" dirty="0" smtClean="0"/>
          </a:p>
          <a:p>
            <a:pPr lvl="1"/>
            <a:r>
              <a:rPr lang="en-US" sz="2400" dirty="0" smtClean="0"/>
              <a:t>Set functions</a:t>
            </a:r>
          </a:p>
          <a:p>
            <a:pPr lvl="1"/>
            <a:r>
              <a:rPr lang="en-US" sz="2400" dirty="0" smtClean="0"/>
              <a:t>Competitive ratio</a:t>
            </a:r>
          </a:p>
          <a:p>
            <a:r>
              <a:rPr lang="en-US" sz="2800" dirty="0" err="1" smtClean="0"/>
              <a:t>Submodular</a:t>
            </a:r>
            <a:r>
              <a:rPr lang="en-US" sz="2800" dirty="0" smtClean="0"/>
              <a:t> Secretary Problems</a:t>
            </a:r>
          </a:p>
          <a:p>
            <a:pPr lvl="1"/>
            <a:r>
              <a:rPr lang="en-US" sz="2400" dirty="0" smtClean="0"/>
              <a:t>State of the art and our results</a:t>
            </a:r>
          </a:p>
          <a:p>
            <a:pPr lvl="1"/>
            <a:r>
              <a:rPr lang="en-US" sz="2400" dirty="0" smtClean="0"/>
              <a:t>Partition </a:t>
            </a:r>
            <a:r>
              <a:rPr lang="en-US" sz="2400" dirty="0" err="1" smtClean="0"/>
              <a:t>matroid</a:t>
            </a:r>
            <a:endParaRPr lang="en-US" sz="2400" dirty="0" smtClean="0"/>
          </a:p>
          <a:p>
            <a:pPr lvl="1"/>
            <a:r>
              <a:rPr lang="en-US" sz="2400" dirty="0" smtClean="0"/>
              <a:t>Uniform </a:t>
            </a:r>
            <a:r>
              <a:rPr lang="en-US" sz="2400" dirty="0" err="1" smtClean="0"/>
              <a:t>matroid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Secretary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0" y="1285860"/>
            <a:ext cx="4962852" cy="3079244"/>
          </a:xfrm>
        </p:spPr>
        <p:txBody>
          <a:bodyPr>
            <a:noAutofit/>
          </a:bodyPr>
          <a:lstStyle/>
          <a:p>
            <a:pPr marL="176213" indent="-176213">
              <a:spcBef>
                <a:spcPts val="0"/>
              </a:spcBef>
            </a:pPr>
            <a:r>
              <a:rPr lang="en-US" sz="2400" i="1" dirty="0" smtClean="0"/>
              <a:t>n</a:t>
            </a:r>
            <a:r>
              <a:rPr lang="en-US" sz="2400" dirty="0" smtClean="0"/>
              <a:t> secretaries, each with a unique internal value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.</a:t>
            </a:r>
          </a:p>
          <a:p>
            <a:pPr marL="176213" indent="-176213">
              <a:spcBef>
                <a:spcPts val="0"/>
              </a:spcBef>
            </a:pPr>
            <a:r>
              <a:rPr lang="en-US" sz="2400" dirty="0" smtClean="0"/>
              <a:t>The Secretaries are interviewed one after the other, in a </a:t>
            </a:r>
            <a:r>
              <a:rPr lang="en-US" sz="2400" b="1" dirty="0" smtClean="0"/>
              <a:t>random</a:t>
            </a:r>
            <a:r>
              <a:rPr lang="en-US" sz="2400" dirty="0" smtClean="0"/>
              <a:t> order.</a:t>
            </a:r>
          </a:p>
          <a:p>
            <a:pPr marL="176213" indent="-176213">
              <a:spcBef>
                <a:spcPts val="0"/>
              </a:spcBef>
            </a:pPr>
            <a:r>
              <a:rPr lang="en-US" sz="2400" dirty="0" smtClean="0"/>
              <a:t>In the interview:</a:t>
            </a:r>
          </a:p>
          <a:p>
            <a:pPr marL="442913" lvl="1" indent="-266700">
              <a:spcBef>
                <a:spcPts val="0"/>
              </a:spcBef>
            </a:pPr>
            <a:r>
              <a:rPr lang="en-US" sz="2000" dirty="0" smtClean="0"/>
              <a:t>The value of the secretary is revealed.</a:t>
            </a:r>
          </a:p>
          <a:p>
            <a:pPr marL="442913" lvl="1" indent="-266700">
              <a:spcBef>
                <a:spcPts val="0"/>
              </a:spcBef>
            </a:pPr>
            <a:r>
              <a:rPr lang="en-US" sz="2000" dirty="0" smtClean="0"/>
              <a:t>We can hire the secretary, or dismiss her.</a:t>
            </a:r>
          </a:p>
          <a:p>
            <a:pPr marL="442913" lvl="1" indent="-266700">
              <a:spcBef>
                <a:spcPts val="0"/>
              </a:spcBef>
            </a:pPr>
            <a:r>
              <a:rPr lang="en-US" sz="2000" dirty="0" smtClean="0"/>
              <a:t>In both cases, the decision is final.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2216" y="5487615"/>
            <a:ext cx="6068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We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can succeed with probability 1/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! [Bruss84]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996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834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24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462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8252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090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562856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715256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848608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1001008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1134360" y="25596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1286760" y="25596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1420112" y="25596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7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72512" y="25596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8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1705864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9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143240" y="1571612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D000"/>
                </a:solidFill>
                <a:sym typeface="Wingdings"/>
              </a:rPr>
              <a:t></a:t>
            </a:r>
            <a:endParaRPr lang="en-US" sz="3200" dirty="0">
              <a:solidFill>
                <a:srgbClr val="00D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3240" y="228599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0034" y="4512602"/>
            <a:ext cx="6448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Goal: Hire the best secretary with high probability.</a:t>
            </a:r>
          </a:p>
          <a:p>
            <a:r>
              <a:rPr lang="en-US" sz="2400" dirty="0" smtClean="0"/>
              <a:t>Question: How good can we do?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7" dur="2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19" grpId="1"/>
      <p:bldP spid="19" grpId="3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5804" y="1412776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noProof="0" dirty="0" smtClean="0"/>
              <a:t>Inspect the first </a:t>
            </a:r>
            <a:r>
              <a:rPr lang="en-US" sz="2400" i="1" noProof="0" dirty="0" smtClean="0"/>
              <a:t>n</a:t>
            </a:r>
            <a:r>
              <a:rPr lang="en-US" sz="2400" noProof="0" dirty="0" smtClean="0"/>
              <a:t>/</a:t>
            </a:r>
            <a:r>
              <a:rPr lang="en-US" sz="2400" i="1" noProof="0" dirty="0" smtClean="0"/>
              <a:t>e</a:t>
            </a:r>
            <a:r>
              <a:rPr lang="en-US" sz="2400" noProof="0" dirty="0" smtClean="0"/>
              <a:t> secretaries; let </a:t>
            </a:r>
            <a:r>
              <a:rPr lang="en-US" sz="2400" i="1" noProof="0" dirty="0" smtClean="0"/>
              <a:t>v</a:t>
            </a:r>
            <a:r>
              <a:rPr lang="en-US" sz="2400" noProof="0" dirty="0" smtClean="0"/>
              <a:t> be the value of the best secretary among these.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Interview</a:t>
            </a:r>
            <a:r>
              <a:rPr kumimoji="0" lang="en-US" sz="2400" b="0" i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rest of the secretaries; hire the first one with value over </a:t>
            </a:r>
            <a:r>
              <a:rPr kumimoji="0" lang="en-US" sz="2400" b="0" i="1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2400" b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4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2360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6496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0632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4768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6" name="Straight Connector 45"/>
          <p:cNvCxnSpPr/>
          <p:nvPr/>
        </p:nvCxnSpPr>
        <p:spPr>
          <a:xfrm rot="5400000" flipH="1" flipV="1">
            <a:off x="2663788" y="4937102"/>
            <a:ext cx="1080120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971600" y="5477162"/>
            <a:ext cx="7272808" cy="15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4" name="Picture 2" descr="C:\Documents and Settings\moranfe\Local Settings\Temporary Internet Files\Content.IE5\X9AIFBND\MC90028128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4509" y="3801945"/>
            <a:ext cx="931267" cy="491151"/>
          </a:xfrm>
          <a:prstGeom prst="rect">
            <a:avLst/>
          </a:prstGeom>
          <a:noFill/>
        </p:spPr>
      </p:pic>
      <p:sp>
        <p:nvSpPr>
          <p:cNvPr id="51" name="TextBox 50"/>
          <p:cNvSpPr txBox="1"/>
          <p:nvPr/>
        </p:nvSpPr>
        <p:spPr>
          <a:xfrm>
            <a:off x="3779912" y="407707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04048" y="407707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28184" y="4068361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D000"/>
                </a:solidFill>
                <a:sym typeface="Wingdings"/>
              </a:rPr>
              <a:t></a:t>
            </a:r>
            <a:endParaRPr lang="en-US" sz="3200" dirty="0">
              <a:solidFill>
                <a:srgbClr val="00D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67544" y="5805264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/>
              <a:t>It can be shown that this algorithm succeeds with probability at least 1/</a:t>
            </a:r>
            <a:r>
              <a:rPr lang="en-US" sz="2400" i="1" dirty="0" smtClean="0"/>
              <a:t>e.</a:t>
            </a:r>
            <a:r>
              <a:rPr lang="en-US" sz="2400" dirty="0" smtClean="0"/>
              <a:t> [Bruss84]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Arrival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315125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The Arrival Process</a:t>
            </a:r>
          </a:p>
          <a:p>
            <a:pPr>
              <a:buNone/>
            </a:pPr>
            <a:r>
              <a:rPr lang="en-US" dirty="0" smtClean="0"/>
              <a:t>Secretaries arrive in a random order (random permutation).</a:t>
            </a:r>
          </a:p>
          <a:p>
            <a:pPr>
              <a:lnSpc>
                <a:spcPct val="70000"/>
              </a:lnSpc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Alternative Arrival Process</a:t>
            </a:r>
          </a:p>
          <a:p>
            <a:pPr marL="0" indent="0">
              <a:buNone/>
            </a:pPr>
            <a:r>
              <a:rPr lang="en-US" dirty="0" smtClean="0"/>
              <a:t>Secretaries arrive at random times within the range [0, 1].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Equivalence of the Arrival Processes</a:t>
            </a:r>
          </a:p>
          <a:p>
            <a:pPr marL="450000" indent="-450000">
              <a:buFont typeface="Wingdings 3"/>
              <a:buChar char="]"/>
            </a:pPr>
            <a:r>
              <a:rPr lang="en-US" dirty="0" smtClean="0">
                <a:sym typeface="Wingdings 3"/>
              </a:rPr>
              <a:t>Random arrival times induce a random permutation.</a:t>
            </a:r>
          </a:p>
          <a:p>
            <a:pPr marL="450000" indent="-450000">
              <a:buFont typeface="Wingdings 3"/>
              <a:buChar char="\"/>
            </a:pPr>
            <a:r>
              <a:rPr lang="en-US" dirty="0" smtClean="0">
                <a:sym typeface="Wingdings 3"/>
              </a:rPr>
              <a:t>Choose </a:t>
            </a:r>
            <a:r>
              <a:rPr lang="en-US" i="1" dirty="0" smtClean="0">
                <a:sym typeface="Wingdings 3"/>
              </a:rPr>
              <a:t>n</a:t>
            </a:r>
            <a:r>
              <a:rPr lang="en-US" dirty="0" smtClean="0">
                <a:sym typeface="Wingdings 3"/>
              </a:rPr>
              <a:t> random arrival times, sort them, and assign them to the secretaries upon arrival.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75656" y="5426640"/>
            <a:ext cx="5688632" cy="378624"/>
            <a:chOff x="1475656" y="5445224"/>
            <a:chExt cx="5688632" cy="378624"/>
          </a:xfrm>
        </p:grpSpPr>
        <p:sp>
          <p:nvSpPr>
            <p:cNvPr id="6" name="TextBox 5"/>
            <p:cNvSpPr txBox="1"/>
            <p:nvPr/>
          </p:nvSpPr>
          <p:spPr>
            <a:xfrm>
              <a:off x="2627784" y="545451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1/3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03487" y="5445224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1/2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47703" y="545451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4/5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475656" y="5454516"/>
              <a:ext cx="5688632" cy="1588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490536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490536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490536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446856" y="5517232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2400" b="1" u="sng" dirty="0" smtClean="0"/>
              <a:t>Claim</a:t>
            </a:r>
          </a:p>
          <a:p>
            <a:pPr lvl="0"/>
            <a:r>
              <a:rPr lang="en-US" sz="2400" dirty="0" smtClean="0"/>
              <a:t>Presenting and analyzing algorithms for secretary problems under this alternative arrival process is easier.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Alternative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003232" cy="52394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Alternative Algorithm for the Secretary Problem</a:t>
            </a:r>
          </a:p>
          <a:p>
            <a:pPr marL="360363" indent="-360363">
              <a:buFont typeface="+mj-lt"/>
              <a:buAutoNum type="arabicPeriod"/>
            </a:pPr>
            <a:r>
              <a:rPr lang="en-US" dirty="0" smtClean="0"/>
              <a:t>Inspect all secretaries till time </a:t>
            </a:r>
            <a:r>
              <a:rPr lang="en-US" i="1" dirty="0" smtClean="0"/>
              <a:t>t</a:t>
            </a:r>
            <a:r>
              <a:rPr lang="en-US" dirty="0" smtClean="0"/>
              <a:t> = 1/</a:t>
            </a:r>
            <a:r>
              <a:rPr lang="en-US" i="1" dirty="0" smtClean="0"/>
              <a:t>e</a:t>
            </a:r>
            <a:r>
              <a:rPr lang="en-US" dirty="0" smtClean="0"/>
              <a:t>; let </a:t>
            </a:r>
            <a:r>
              <a:rPr lang="en-US" i="1" dirty="0" smtClean="0"/>
              <a:t>v</a:t>
            </a:r>
            <a:r>
              <a:rPr lang="en-US" dirty="0" smtClean="0"/>
              <a:t> be the best secretary among these.</a:t>
            </a:r>
          </a:p>
          <a:p>
            <a:pPr marL="360363" indent="-360363">
              <a:buFont typeface="+mj-lt"/>
              <a:buAutoNum type="arabicPeriod"/>
            </a:pPr>
            <a:r>
              <a:rPr lang="en-US" dirty="0" smtClean="0"/>
              <a:t>Interview the rest of the secretaries; hire the first one with value over </a:t>
            </a:r>
            <a:r>
              <a:rPr lang="en-US" i="1" dirty="0" smtClean="0"/>
              <a:t>v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b="1" u="sng" dirty="0" smtClean="0"/>
              <a:t>Remarks</a:t>
            </a:r>
          </a:p>
          <a:p>
            <a:pPr marL="355600" indent="-355600"/>
            <a:r>
              <a:rPr lang="en-US" dirty="0" smtClean="0"/>
              <a:t>This algorithm is </a:t>
            </a:r>
            <a:r>
              <a:rPr lang="en-US" b="1" dirty="0" smtClean="0"/>
              <a:t>not</a:t>
            </a:r>
            <a:r>
              <a:rPr lang="en-US" dirty="0" smtClean="0"/>
              <a:t> identical to the previous one.</a:t>
            </a:r>
          </a:p>
          <a:p>
            <a:pPr marL="755650" lvl="1" indent="-355600"/>
            <a:r>
              <a:rPr lang="en-US" dirty="0" smtClean="0"/>
              <a:t>For example, this algorithm might inspect no secretaries in step 1.</a:t>
            </a:r>
          </a:p>
          <a:p>
            <a:pPr marL="355600" indent="-355600"/>
            <a:r>
              <a:rPr lang="en-US" dirty="0" smtClean="0"/>
              <a:t>Since this is a very simple case, the algorithms and analysis for both arrival processes are very similar. </a:t>
            </a:r>
          </a:p>
          <a:p>
            <a:pPr marL="355600" indent="-355600"/>
            <a:r>
              <a:rPr lang="en-US" dirty="0" smtClean="0"/>
              <a:t>For more complex cases, the alternative arrival process yields cleaner proofs.</a:t>
            </a:r>
            <a:endParaRPr lang="en-US" dirty="0" smtClean="0"/>
          </a:p>
          <a:p>
            <a:pPr marL="755650" lvl="1" indent="-355600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668344" y="357166"/>
            <a:ext cx="899878" cy="89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the Alternative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177"/>
            <a:ext cx="8229600" cy="34849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Theorem</a:t>
            </a:r>
          </a:p>
          <a:p>
            <a:pPr marL="0" indent="0">
              <a:buNone/>
            </a:pPr>
            <a:r>
              <a:rPr lang="en-US" dirty="0" smtClean="0"/>
              <a:t>The alternative algorithm succeeds with probability at least 1/</a:t>
            </a:r>
            <a:r>
              <a:rPr lang="en-US" i="1" dirty="0" smtClean="0"/>
              <a:t>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u="sng" dirty="0" smtClean="0"/>
              <a:t>Proof</a:t>
            </a:r>
          </a:p>
          <a:p>
            <a:pPr marL="360363" indent="-360363"/>
            <a:r>
              <a:rPr lang="en-US" dirty="0" smtClean="0"/>
              <a:t>Let </a:t>
            </a:r>
            <a:r>
              <a:rPr lang="en-US" i="1" dirty="0" smtClean="0"/>
              <a:t>x</a:t>
            </a:r>
            <a:r>
              <a:rPr lang="en-US" dirty="0" smtClean="0"/>
              <a:t> be the arrival time of the best secretary.</a:t>
            </a:r>
          </a:p>
          <a:p>
            <a:pPr marL="360363" indent="-360363"/>
            <a:r>
              <a:rPr lang="en-US" dirty="0" smtClean="0"/>
              <a:t>If </a:t>
            </a:r>
            <a:r>
              <a:rPr lang="en-US" i="1" dirty="0" smtClean="0"/>
              <a:t>x</a:t>
            </a:r>
            <a:r>
              <a:rPr lang="en-US" dirty="0" smtClean="0"/>
              <a:t> ≤ </a:t>
            </a:r>
            <a:r>
              <a:rPr lang="en-US" i="1" dirty="0" smtClean="0"/>
              <a:t>t</a:t>
            </a:r>
            <a:r>
              <a:rPr lang="en-US" dirty="0" smtClean="0"/>
              <a:t>, the algorithm fails.</a:t>
            </a:r>
          </a:p>
          <a:p>
            <a:pPr marL="360363" indent="-360363"/>
            <a:r>
              <a:rPr lang="en-US" dirty="0" smtClean="0"/>
              <a:t>If </a:t>
            </a:r>
            <a:r>
              <a:rPr lang="en-US" i="1" dirty="0" smtClean="0"/>
              <a:t>x </a:t>
            </a:r>
            <a:r>
              <a:rPr lang="en-US" dirty="0" smtClean="0"/>
              <a:t>&gt;</a:t>
            </a:r>
            <a:r>
              <a:rPr lang="en-US" i="1" dirty="0" smtClean="0"/>
              <a:t> t, t</a:t>
            </a:r>
            <a:r>
              <a:rPr lang="en-US" dirty="0" smtClean="0"/>
              <a:t>he algorithm succeeds if:</a:t>
            </a:r>
          </a:p>
          <a:p>
            <a:pPr marL="760413" lvl="1" indent="-360363"/>
            <a:r>
              <a:rPr lang="en-US" dirty="0" smtClean="0"/>
              <a:t>The best secretary in the range [0,x) arrives before time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pPr marL="760413" lvl="1" indent="-360363"/>
            <a:r>
              <a:rPr lang="en-US" dirty="0" smtClean="0"/>
              <a:t>Success probability: </a:t>
            </a:r>
            <a:r>
              <a:rPr lang="en-US" i="1" dirty="0" smtClean="0"/>
              <a:t>t</a:t>
            </a:r>
            <a:r>
              <a:rPr lang="en-US" dirty="0" smtClean="0"/>
              <a:t>/</a:t>
            </a:r>
            <a:r>
              <a:rPr lang="en-US" i="1" dirty="0" smtClean="0"/>
              <a:t>x</a:t>
            </a:r>
          </a:p>
          <a:p>
            <a:pPr marL="360363" indent="-360363"/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baseline="-10000" dirty="0" smtClean="0"/>
              <a:t>~</a:t>
            </a:r>
            <a:r>
              <a:rPr lang="en-US" dirty="0" smtClean="0"/>
              <a:t> U(0, 1), thus, the success probability is: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5742831" y="3789040"/>
          <a:ext cx="2141537" cy="884237"/>
        </p:xfrm>
        <a:graphic>
          <a:graphicData uri="http://schemas.openxmlformats.org/presentationml/2006/ole">
            <p:oleObj spid="_x0000_s75778" name="Equation" r:id="rId3" imgW="1168200" imgH="482400" progId="Equation.3">
              <p:embed/>
            </p:oleObj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1475656" y="5199583"/>
            <a:ext cx="5688632" cy="1541785"/>
            <a:chOff x="1475656" y="5199583"/>
            <a:chExt cx="5688632" cy="1541785"/>
          </a:xfrm>
        </p:grpSpPr>
        <p:cxnSp>
          <p:nvCxnSpPr>
            <p:cNvPr id="12" name="Straight Connector 11"/>
            <p:cNvCxnSpPr/>
            <p:nvPr/>
          </p:nvCxnSpPr>
          <p:spPr>
            <a:xfrm rot="5400000" flipH="1" flipV="1">
              <a:off x="2663788" y="5739643"/>
              <a:ext cx="1080120" cy="0"/>
            </a:xfrm>
            <a:prstGeom prst="line">
              <a:avLst/>
            </a:prstGeom>
            <a:ln w="762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475656" y="6278115"/>
              <a:ext cx="5688632" cy="1588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059832" y="6279703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t</a:t>
              </a:r>
              <a:endParaRPr lang="en-US" sz="2400" i="1" dirty="0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4941168"/>
            <a:ext cx="88445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4572000" y="6279703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endParaRPr lang="en-US" sz="2400" i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91885" y="4982264"/>
            <a:ext cx="648073" cy="1183041"/>
            <a:chOff x="3419872" y="4571835"/>
            <a:chExt cx="720080" cy="1293958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</a:blip>
            <a:srcRect/>
            <a:stretch>
              <a:fillRect/>
            </a:stretch>
          </p:blipFill>
          <p:spPr bwMode="auto">
            <a:xfrm>
              <a:off x="3419872" y="4869160"/>
              <a:ext cx="720080" cy="99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TextBox 18"/>
            <p:cNvSpPr txBox="1"/>
            <p:nvPr/>
          </p:nvSpPr>
          <p:spPr>
            <a:xfrm>
              <a:off x="3491874" y="4571835"/>
              <a:ext cx="516095" cy="3702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Fail</a:t>
              </a:r>
              <a:endParaRPr lang="en-US" sz="16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051720" y="4941168"/>
            <a:ext cx="822661" cy="1224135"/>
            <a:chOff x="3259853" y="4526888"/>
            <a:chExt cx="914068" cy="1338905"/>
          </a:xfrm>
        </p:grpSpPr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</a:blip>
            <a:srcRect/>
            <a:stretch>
              <a:fillRect/>
            </a:stretch>
          </p:blipFill>
          <p:spPr bwMode="auto">
            <a:xfrm>
              <a:off x="3419872" y="4869160"/>
              <a:ext cx="720080" cy="99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" name="TextBox 23"/>
            <p:cNvSpPr txBox="1"/>
            <p:nvPr/>
          </p:nvSpPr>
          <p:spPr>
            <a:xfrm>
              <a:off x="3259853" y="4526888"/>
              <a:ext cx="914068" cy="3702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Success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8722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Definition</a:t>
            </a:r>
          </a:p>
          <a:p>
            <a:pPr marL="0" indent="0">
              <a:buNone/>
            </a:pPr>
            <a:r>
              <a:rPr lang="en-US" dirty="0" smtClean="0"/>
              <a:t>Given a ground set </a:t>
            </a:r>
            <a:r>
              <a:rPr lang="en-US" i="1" dirty="0" smtClean="0"/>
              <a:t>E</a:t>
            </a:r>
            <a:r>
              <a:rPr lang="en-US" dirty="0" smtClean="0"/>
              <a:t>, a set function </a:t>
            </a:r>
            <a:r>
              <a:rPr lang="en-US" i="1" dirty="0" smtClean="0"/>
              <a:t>f </a:t>
            </a:r>
            <a:r>
              <a:rPr lang="en-US" dirty="0" smtClean="0"/>
              <a:t>: 2</a:t>
            </a:r>
            <a:r>
              <a:rPr lang="en-US" i="1" baseline="30000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Symbol"/>
              </a:rPr>
              <a:t></a:t>
            </a:r>
            <a:r>
              <a:rPr lang="en-US" dirty="0" smtClean="0">
                <a:sym typeface="Wingdings" pitchFamily="2" charset="2"/>
              </a:rPr>
              <a:t> assigns a number to every subset of the ground set.</a:t>
            </a:r>
          </a:p>
          <a:p>
            <a:pPr marL="0" indent="0">
              <a:buNone/>
            </a:pPr>
            <a:endParaRPr lang="en-US" sz="2400" i="1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 </a:t>
            </a:r>
            <a:r>
              <a:rPr lang="en-US" b="1" u="sng" dirty="0" smtClean="0">
                <a:sym typeface="Symbol"/>
              </a:rPr>
              <a:t>Properties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2" descr="C:\Documents and Settings\moranfe\My Documents\My Pictures\Microsoft Clip Organizer\j044193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04664"/>
            <a:ext cx="1008112" cy="972513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3231428"/>
          <a:ext cx="7560840" cy="329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5256584"/>
              </a:tblGrid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Property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Definition</a:t>
                      </a:r>
                      <a:endParaRPr lang="en-US" sz="2800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Normalization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smtClean="0"/>
                        <a:t>f</a:t>
                      </a:r>
                      <a:r>
                        <a:rPr lang="en-US" sz="2800" dirty="0" smtClean="0"/>
                        <a:t>(</a:t>
                      </a:r>
                      <a:r>
                        <a:rPr lang="en-US" sz="2800" dirty="0" smtClean="0">
                          <a:sym typeface="Symbol"/>
                        </a:rPr>
                        <a:t></a:t>
                      </a:r>
                      <a:r>
                        <a:rPr lang="en-US" sz="2800" dirty="0" smtClean="0"/>
                        <a:t>) = 0</a:t>
                      </a:r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Monotonicity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For every two sets </a:t>
                      </a:r>
                      <a:r>
                        <a:rPr lang="en-US" sz="2800" i="1" dirty="0" smtClean="0"/>
                        <a:t>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smtClean="0">
                          <a:sym typeface="Symbol"/>
                        </a:rPr>
                        <a:t> 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  </a:t>
                      </a:r>
                      <a:r>
                        <a:rPr lang="en-US" sz="2800" i="1" dirty="0" smtClean="0">
                          <a:sym typeface="Symbol"/>
                        </a:rPr>
                        <a:t>E</a:t>
                      </a:r>
                      <a:r>
                        <a:rPr lang="en-US" sz="2800" i="0" dirty="0" smtClean="0">
                          <a:sym typeface="Symbol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A</a:t>
                      </a:r>
                      <a:r>
                        <a:rPr lang="en-US" sz="2800" dirty="0" smtClean="0">
                          <a:sym typeface="Symbol"/>
                        </a:rPr>
                        <a:t>)  </a:t>
                      </a: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)</a:t>
                      </a:r>
                      <a:endParaRPr lang="en-US" sz="2800" dirty="0" smtClean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Submodularity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For all sets </a:t>
                      </a:r>
                      <a:r>
                        <a:rPr lang="en-US" sz="2800" i="1" dirty="0" smtClean="0"/>
                        <a:t>A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dirty="0" smtClean="0">
                          <a:sym typeface="Symbol"/>
                        </a:rPr>
                        <a:t> 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  </a:t>
                      </a:r>
                      <a:r>
                        <a:rPr lang="en-US" sz="2800" i="1" dirty="0" smtClean="0">
                          <a:sym typeface="Symbol"/>
                        </a:rPr>
                        <a:t>E</a:t>
                      </a:r>
                      <a:r>
                        <a:rPr lang="en-US" sz="2800" i="0" dirty="0" smtClean="0">
                          <a:sym typeface="Symbol"/>
                        </a:rPr>
                        <a:t>:</a:t>
                      </a:r>
                      <a:endParaRPr lang="en-US" sz="2800" i="0" baseline="0" dirty="0" smtClean="0">
                        <a:sym typeface="Symbol"/>
                      </a:endParaRPr>
                    </a:p>
                    <a:p>
                      <a:pPr algn="ctr"/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A</a:t>
                      </a:r>
                      <a:r>
                        <a:rPr lang="en-US" sz="2800" dirty="0" smtClean="0">
                          <a:sym typeface="Symbol"/>
                        </a:rPr>
                        <a:t>) + </a:t>
                      </a: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)  </a:t>
                      </a: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A</a:t>
                      </a:r>
                      <a:r>
                        <a:rPr lang="en-US" sz="2800" dirty="0" smtClean="0">
                          <a:sym typeface="Symbol"/>
                        </a:rPr>
                        <a:t>  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) + </a:t>
                      </a: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A</a:t>
                      </a:r>
                      <a:r>
                        <a:rPr lang="en-US" sz="2800" dirty="0" smtClean="0">
                          <a:sym typeface="Symbol"/>
                        </a:rPr>
                        <a:t>  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)</a:t>
                      </a:r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Improtance</a:t>
            </a:r>
            <a:r>
              <a:rPr lang="en-US" dirty="0" smtClean="0"/>
              <a:t> of </a:t>
            </a:r>
            <a:r>
              <a:rPr lang="en-US" dirty="0" err="1" smtClean="0"/>
              <a:t>Submodularity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33123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Alternative (more intuitive) Definition</a:t>
            </a:r>
          </a:p>
          <a:p>
            <a:r>
              <a:rPr lang="en-US" dirty="0" smtClean="0"/>
              <a:t>A function </a:t>
            </a:r>
            <a:r>
              <a:rPr lang="en-US" i="1" dirty="0" smtClean="0"/>
              <a:t>f</a:t>
            </a:r>
            <a:r>
              <a:rPr lang="en-US" dirty="0" smtClean="0"/>
              <a:t> is </a:t>
            </a:r>
            <a:r>
              <a:rPr lang="en-US" dirty="0" err="1" smtClean="0"/>
              <a:t>submodular</a:t>
            </a:r>
            <a:r>
              <a:rPr lang="en-US" dirty="0" smtClean="0"/>
              <a:t> if for sets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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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and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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:</a:t>
            </a:r>
          </a:p>
          <a:p>
            <a:pPr algn="ctr">
              <a:buNone/>
            </a:pP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)  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).</a:t>
            </a:r>
          </a:p>
          <a:p>
            <a:r>
              <a:rPr lang="en-US" dirty="0" smtClean="0">
                <a:sym typeface="Symbol"/>
              </a:rPr>
              <a:t>The “economy of scale” feeling of this definition made </a:t>
            </a:r>
            <a:r>
              <a:rPr lang="en-US" dirty="0" err="1" smtClean="0">
                <a:sym typeface="Symbol"/>
              </a:rPr>
              <a:t>submodular</a:t>
            </a:r>
            <a:r>
              <a:rPr lang="en-US" dirty="0" smtClean="0">
                <a:sym typeface="Symbol"/>
              </a:rPr>
              <a:t> functions common in economics and game theory.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err="1" smtClean="0"/>
              <a:t>Submodular</a:t>
            </a:r>
            <a:r>
              <a:rPr lang="en-US" b="1" u="sng" dirty="0" smtClean="0"/>
              <a:t> Function in </a:t>
            </a:r>
            <a:r>
              <a:rPr lang="en-US" b="1" u="sng" dirty="0" err="1" smtClean="0"/>
              <a:t>Combinatorics</a:t>
            </a:r>
            <a:endParaRPr lang="en-US" b="1" u="sng" dirty="0" smtClean="0"/>
          </a:p>
          <a:p>
            <a:pPr marL="363538" indent="-363538"/>
            <a:r>
              <a:rPr lang="en-US" dirty="0" err="1" smtClean="0"/>
              <a:t>Submodular</a:t>
            </a:r>
            <a:r>
              <a:rPr lang="en-US" dirty="0" smtClean="0"/>
              <a:t> functions appear frequently in combinatorial settings.</a:t>
            </a:r>
          </a:p>
          <a:p>
            <a:pPr marL="363538" indent="-363538"/>
            <a:r>
              <a:rPr lang="en-US" dirty="0" smtClean="0"/>
              <a:t>Here are two simple examples: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4430608"/>
          <a:ext cx="806489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Ground Set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Submodular</a:t>
                      </a:r>
                      <a:r>
                        <a:rPr lang="en-US" sz="2200" dirty="0" smtClean="0"/>
                        <a:t> Function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Nodes</a:t>
                      </a:r>
                      <a:r>
                        <a:rPr lang="en-US" sz="2200" baseline="0" dirty="0" smtClean="0"/>
                        <a:t> of a graph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 number</a:t>
                      </a:r>
                      <a:r>
                        <a:rPr lang="en-US" sz="2200" baseline="0" dirty="0" smtClean="0"/>
                        <a:t> of edges leaving a set of nodes.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Collection of sets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</a:t>
                      </a:r>
                      <a:r>
                        <a:rPr lang="en-US" sz="2200" baseline="0" dirty="0" smtClean="0"/>
                        <a:t> number of elements in the union of a sub-collection.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9119</TotalTime>
  <Words>1502</Words>
  <Application>Microsoft Office PowerPoint</Application>
  <PresentationFormat>On-screen Show (4:3)</PresentationFormat>
  <Paragraphs>269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Improved Competitive Ratios for Submodular Secretary Problems</vt:lpstr>
      <vt:lpstr>Outline</vt:lpstr>
      <vt:lpstr>The Secretary Problem</vt:lpstr>
      <vt:lpstr>The Algorithm</vt:lpstr>
      <vt:lpstr>The Arrival Process</vt:lpstr>
      <vt:lpstr>Alternative Algorithm</vt:lpstr>
      <vt:lpstr>Analysis of the Alternative Algorithm</vt:lpstr>
      <vt:lpstr>Set Functions</vt:lpstr>
      <vt:lpstr>The Improtance of Submodularity</vt:lpstr>
      <vt:lpstr>Variants of the Secretary Problem</vt:lpstr>
      <vt:lpstr>Competitive Ratio</vt:lpstr>
      <vt:lpstr>Submodular Secretary Problems</vt:lpstr>
      <vt:lpstr>The Secretary Problem over a Partition Matroid</vt:lpstr>
      <vt:lpstr>The Secretary Problem over a Partition Matroid (cont.)</vt:lpstr>
      <vt:lpstr>The Secretary Problem over a Uniform Matroid</vt:lpstr>
      <vt:lpstr>The Secretary Problem over a Uniform Matroid (cont.)</vt:lpstr>
      <vt:lpstr>The Secretary Problem over a Uniform Matroid (cont.)</vt:lpstr>
      <vt:lpstr>The Secretary Problem over a Uniform Matroid (cont.)</vt:lpstr>
      <vt:lpstr>Slide 19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Feldman Moran</cp:lastModifiedBy>
  <cp:revision>577</cp:revision>
  <dcterms:created xsi:type="dcterms:W3CDTF">2009-11-07T08:14:49Z</dcterms:created>
  <dcterms:modified xsi:type="dcterms:W3CDTF">2011-08-02T17:43:07Z</dcterms:modified>
</cp:coreProperties>
</file>